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4" r:id="rId4"/>
    <p:sldId id="262" r:id="rId5"/>
    <p:sldId id="265" r:id="rId6"/>
    <p:sldId id="263" r:id="rId7"/>
    <p:sldId id="266" r:id="rId8"/>
    <p:sldId id="268" r:id="rId9"/>
    <p:sldId id="267" r:id="rId10"/>
    <p:sldId id="270" r:id="rId11"/>
    <p:sldId id="27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66FFFF"/>
    <a:srgbClr val="00CCFF"/>
    <a:srgbClr val="CC9900"/>
    <a:srgbClr val="FFCC66"/>
    <a:srgbClr val="33CC33"/>
    <a:srgbClr val="339933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C01E2-E08C-4955-BF40-F75A551049A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846223-C2D5-47B2-A25E-475122E1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E5386-BC61-47F4-BAD8-7315A9354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B2D98F-7B28-4921-B3D6-265E6729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6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4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D98F-7B28-4921-B3D6-265E67293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BAA8-480F-4F5B-99B8-E8421C174D1E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3AE0-E44A-4678-BB18-BF90625D3A30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2F9A-A7C1-4A4F-BE2D-AEDA3AB8EE14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0F11-155F-43B8-8533-72838989CD76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C7C5-D865-4666-AE1D-CA1D7CF383EA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748E-43AB-4884-8B5E-EE5F8D4CC85E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F282-6D50-4D72-923C-C710613FC77E}" type="datetime1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E162-B365-459A-BA0D-641E6473E0F4}" type="datetime1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F7A6-3EA7-4198-9CEB-E2BB3999FC27}" type="datetime1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E45F-7F6D-40B1-9D43-00B48441581C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470D-CD55-46DD-B369-BCCF64D0535A}" type="datetime1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82FA-4BE0-4C11-82CE-F2F26E51E123}" type="datetime1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28FE-34ED-4CB1-ADDB-B4221238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lipids22.com/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103875"/>
            <a:ext cx="9144000" cy="19175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completely natural and highly effective skin care line… </a:t>
            </a:r>
            <a:endParaRPr lang="en-US" sz="4000" dirty="0">
              <a:solidFill>
                <a:srgbClr val="04B0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536" y="4438248"/>
            <a:ext cx="6685401" cy="327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3" y="504041"/>
            <a:ext cx="8668973" cy="11830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age Moisturiz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33" y="387684"/>
            <a:ext cx="16558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1728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319" y="1102128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sz="5300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b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Moisturizer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176" y="1748333"/>
            <a:ext cx="7277257" cy="3389746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Sea Buckthorn Berry provides a rich supply of Omega 7 fatty acids that nourish, soften and protect skin and help it retain moisture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C9900"/>
                </a:solidFill>
              </a:rPr>
              <a:t>Juniper Berry helps to reduce the appearance of aging skin</a:t>
            </a:r>
            <a:endParaRPr lang="en-US" dirty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Rice bran oil and </a:t>
            </a:r>
            <a:r>
              <a:rPr lang="en-US" dirty="0" err="1">
                <a:solidFill>
                  <a:srgbClr val="CC9900"/>
                </a:solidFill>
              </a:rPr>
              <a:t>shea</a:t>
            </a:r>
            <a:r>
              <a:rPr lang="en-US" dirty="0">
                <a:solidFill>
                  <a:srgbClr val="CC9900"/>
                </a:solidFill>
              </a:rPr>
              <a:t> butter contain fatty acids that penetrate deeply into the skin to moisturize, plump, and nourish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CC9900"/>
                </a:solidFill>
              </a:rPr>
              <a:t>Phellodendron</a:t>
            </a:r>
            <a:r>
              <a:rPr lang="en-US" dirty="0">
                <a:solidFill>
                  <a:srgbClr val="CC9900"/>
                </a:solidFill>
              </a:rPr>
              <a:t> </a:t>
            </a:r>
            <a:r>
              <a:rPr lang="en-US" dirty="0" err="1">
                <a:solidFill>
                  <a:srgbClr val="CC9900"/>
                </a:solidFill>
              </a:rPr>
              <a:t>Amurense</a:t>
            </a:r>
            <a:r>
              <a:rPr lang="en-US" dirty="0">
                <a:solidFill>
                  <a:srgbClr val="CC9900"/>
                </a:solidFill>
              </a:rPr>
              <a:t> (Cork Tree) Bark </a:t>
            </a:r>
            <a:r>
              <a:rPr lang="en-US" dirty="0" smtClean="0">
                <a:solidFill>
                  <a:srgbClr val="CC9900"/>
                </a:solidFill>
              </a:rPr>
              <a:t>helps to calm and soothe skin</a:t>
            </a:r>
            <a:endParaRPr lang="en-US" dirty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Contains Jasmine, Geranium, and Sandalwood essential oils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1" y="147340"/>
            <a:ext cx="3881687" cy="10427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8248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222" y="1230997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b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Preservative System</a:t>
            </a:r>
            <a:r>
              <a:rPr lang="en-US" sz="53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988" y="1808623"/>
            <a:ext cx="7277257" cy="3389746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dirty="0" smtClean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Potassium </a:t>
            </a:r>
            <a:r>
              <a:rPr lang="en-US" dirty="0" err="1">
                <a:solidFill>
                  <a:srgbClr val="CC9900"/>
                </a:solidFill>
              </a:rPr>
              <a:t>sorbate</a:t>
            </a:r>
            <a:r>
              <a:rPr lang="en-US" dirty="0">
                <a:solidFill>
                  <a:srgbClr val="CC9900"/>
                </a:solidFill>
              </a:rPr>
              <a:t> is a potassium salt of </a:t>
            </a:r>
            <a:r>
              <a:rPr lang="en-US" dirty="0" err="1">
                <a:solidFill>
                  <a:srgbClr val="CC9900"/>
                </a:solidFill>
              </a:rPr>
              <a:t>sorbic</a:t>
            </a:r>
            <a:r>
              <a:rPr lang="en-US" dirty="0">
                <a:solidFill>
                  <a:srgbClr val="CC9900"/>
                </a:solidFill>
              </a:rPr>
              <a:t> acid, a naturally occurring </a:t>
            </a:r>
            <a:r>
              <a:rPr lang="en-US" dirty="0" smtClean="0">
                <a:solidFill>
                  <a:srgbClr val="CC9900"/>
                </a:solidFill>
              </a:rPr>
              <a:t>preserving compound</a:t>
            </a:r>
            <a:endParaRPr lang="en-US" dirty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Sodium benzoate is the sodium salt of benzoic acid and occurs naturally at low levels in cranberries, prunes, plums, cinnamon, ripe cloves, and apples.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Benzyl alcohol is produced naturally by many plants and is commonly found in fruits and teas. It is also found in a variety of essential oils including jasmine, hyacinth, and ylang-ylang.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0" y="206868"/>
            <a:ext cx="6620963" cy="9035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L22 is a registered trademark of Floratech. All other words with trademark or registered trademark symbols are trademarks or registered trademarks of doTERRA Holdings, LLC. 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410" y="938653"/>
            <a:ext cx="2505404" cy="162683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4400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44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br>
              <a:rPr lang="en-US" sz="44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(True Earth)</a:t>
            </a:r>
            <a:r>
              <a:rPr lang="en-US" sz="3200" i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i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:\Design\Events\Convention\Convention 2014\2014 Convention PIP booklet Folder\Links\doT_140708_025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89" y="309998"/>
            <a:ext cx="3830040" cy="65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536" y="2566669"/>
            <a:ext cx="6685401" cy="32739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273" y="4598669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11" y="621333"/>
            <a:ext cx="9144000" cy="162683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04B0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579" y="1961826"/>
            <a:ext cx="9144001" cy="290521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CPTG® Essential Oils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Scientifically proven plant extracts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Natural preservative system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Highly effective formulas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Amazing results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CC99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28" y="515414"/>
            <a:ext cx="3601599" cy="581600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7168" y="4505090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262" y="824616"/>
            <a:ext cx="9144000" cy="1644588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sz="5300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53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46331"/>
            <a:ext cx="3701021" cy="994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28" y="1404462"/>
            <a:ext cx="1613742" cy="54535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285" y="1887513"/>
            <a:ext cx="8067882" cy="360070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Gel cleanser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Lifts away dirt, makeup, and impurities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Reaches deep into pores to cleanse and purify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Nourishes and protects the skin’s appearance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Hydrates skin and reduces trans-epidermal</a:t>
            </a:r>
          </a:p>
          <a:p>
            <a:pPr algn="l"/>
            <a:r>
              <a:rPr lang="en-US" sz="2200" dirty="0">
                <a:solidFill>
                  <a:srgbClr val="CC9900"/>
                </a:solidFill>
              </a:rPr>
              <a:t> </a:t>
            </a:r>
            <a:r>
              <a:rPr lang="en-US" sz="2200" dirty="0" smtClean="0">
                <a:solidFill>
                  <a:srgbClr val="CC9900"/>
                </a:solidFill>
              </a:rPr>
              <a:t>    water loss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Refreshing, herbaceous aroma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34" y="828412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sz="5300" dirty="0" err="1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5300" baseline="30000" dirty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53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aseline="300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Cleanser</a:t>
            </a:r>
            <a: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781" y="1796581"/>
            <a:ext cx="6908247" cy="310269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Wild Orange, </a:t>
            </a:r>
            <a:r>
              <a:rPr lang="en-US" sz="2200" dirty="0" err="1" smtClean="0">
                <a:solidFill>
                  <a:srgbClr val="CC9900"/>
                </a:solidFill>
              </a:rPr>
              <a:t>Melaleuca</a:t>
            </a:r>
            <a:r>
              <a:rPr lang="en-US" sz="2200" dirty="0" smtClean="0">
                <a:solidFill>
                  <a:srgbClr val="CC9900"/>
                </a:solidFill>
              </a:rPr>
              <a:t>, Basil cleanse and purify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Macromolecule combination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C9900"/>
                </a:solidFill>
              </a:rPr>
              <a:t>Coconut oil </a:t>
            </a:r>
            <a:r>
              <a:rPr lang="en-US" sz="2200" dirty="0" smtClean="0">
                <a:solidFill>
                  <a:srgbClr val="CC9900"/>
                </a:solidFill>
              </a:rPr>
              <a:t>is a natural surfactant and boosts </a:t>
            </a:r>
            <a:r>
              <a:rPr lang="en-US" sz="2200" dirty="0">
                <a:solidFill>
                  <a:srgbClr val="CC9900"/>
                </a:solidFill>
              </a:rPr>
              <a:t>the effectiveness of </a:t>
            </a:r>
            <a:r>
              <a:rPr lang="en-US" sz="2200" dirty="0" smtClean="0">
                <a:solidFill>
                  <a:srgbClr val="CC9900"/>
                </a:solidFill>
              </a:rPr>
              <a:t>other surfactants</a:t>
            </a:r>
            <a:endParaRPr lang="en-US" sz="2200" dirty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CC9900"/>
                </a:solidFill>
              </a:rPr>
              <a:t>Olive oil (fatty acid) reduces trans-epidermal water loss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CC9900"/>
                </a:solidFill>
              </a:rPr>
              <a:t>Fructose softens and moisturizes skin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536" y="4438248"/>
            <a:ext cx="6685401" cy="327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46331"/>
            <a:ext cx="3701021" cy="994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28" y="1404462"/>
            <a:ext cx="1613742" cy="54535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794" y="946410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sz="5300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b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483" y="1872617"/>
            <a:ext cx="9144000" cy="315461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Tightens, tones, and </a:t>
            </a:r>
            <a:r>
              <a:rPr lang="en-US" sz="2200" dirty="0" err="1">
                <a:solidFill>
                  <a:srgbClr val="CC9900"/>
                </a:solidFill>
              </a:rPr>
              <a:t>smoothes</a:t>
            </a:r>
            <a:r>
              <a:rPr lang="en-US" sz="2200" dirty="0">
                <a:solidFill>
                  <a:srgbClr val="CC9900"/>
                </a:solidFill>
              </a:rPr>
              <a:t>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Reduces the appearance of pores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Convenient pump allows you to tone and freshen</a:t>
            </a:r>
          </a:p>
          <a:p>
            <a:pPr algn="l"/>
            <a:r>
              <a:rPr lang="en-US" sz="2200" dirty="0">
                <a:solidFill>
                  <a:srgbClr val="CC9900"/>
                </a:solidFill>
              </a:rPr>
              <a:t>     skin anytime, anywhere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Refreshing and cooling mist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Copper mineral provides light blue tint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Clean, fresh scent </a:t>
            </a:r>
          </a:p>
          <a:p>
            <a:pPr algn="l"/>
            <a:endParaRPr lang="en-US" sz="2200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rgbClr val="CC99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46304"/>
            <a:ext cx="3712680" cy="99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96" y="1130231"/>
            <a:ext cx="1345028" cy="630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29060"/>
            <a:ext cx="6348870" cy="296304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75" y="1023247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b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779" y="1838367"/>
            <a:ext cx="7031791" cy="338974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Coriander and Cypress tone and rejuvenate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CC9900"/>
                </a:solidFill>
              </a:rPr>
              <a:t>Palmarosa</a:t>
            </a:r>
            <a:r>
              <a:rPr lang="en-US" sz="2200" dirty="0" smtClean="0">
                <a:solidFill>
                  <a:srgbClr val="CC9900"/>
                </a:solidFill>
              </a:rPr>
              <a:t> helps to reduce the appearance of oily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CC9900"/>
                </a:solidFill>
              </a:rPr>
              <a:t>Ylang</a:t>
            </a:r>
            <a:r>
              <a:rPr lang="en-US" sz="2200" dirty="0" smtClean="0">
                <a:solidFill>
                  <a:srgbClr val="CC9900"/>
                </a:solidFill>
              </a:rPr>
              <a:t> </a:t>
            </a:r>
            <a:r>
              <a:rPr lang="en-US" sz="2200" dirty="0" err="1" smtClean="0">
                <a:solidFill>
                  <a:srgbClr val="CC9900"/>
                </a:solidFill>
              </a:rPr>
              <a:t>Ylang</a:t>
            </a:r>
            <a:r>
              <a:rPr lang="en-US" sz="2200" dirty="0" smtClean="0">
                <a:solidFill>
                  <a:srgbClr val="CC9900"/>
                </a:solidFill>
              </a:rPr>
              <a:t> soothes, nourishes, and protects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Witch hazel and aloe provide many benefits to the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Malachite copper mineral provides antioxidants and promotes skin elasticity (gives toner blue </a:t>
            </a:r>
            <a:r>
              <a:rPr lang="en-US" sz="2200" dirty="0" smtClean="0">
                <a:solidFill>
                  <a:srgbClr val="CC9900"/>
                </a:solidFill>
              </a:rPr>
              <a:t>tint)  </a:t>
            </a:r>
            <a:endParaRPr lang="en-US" sz="2200" dirty="0">
              <a:solidFill>
                <a:srgbClr val="CC9900"/>
              </a:solidFill>
            </a:endParaRPr>
          </a:p>
          <a:p>
            <a:pPr algn="l"/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72" y="174217"/>
            <a:ext cx="4045806" cy="1086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536" y="4438248"/>
            <a:ext cx="6685401" cy="327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0" y="1143599"/>
            <a:ext cx="1345028" cy="63026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age Immortelle Hydrating Ser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2" y="1276141"/>
            <a:ext cx="1289922" cy="622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536" y="4438248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578" y="843987"/>
            <a:ext cx="9144000" cy="1563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sz="5300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Immortelle Hydrating Serum</a:t>
            </a:r>
            <a:r>
              <a:rPr lang="en-US" sz="44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578" y="1892719"/>
            <a:ext cx="7031790" cy="36675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Contains Immortelle Essential Oil Blend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L22® is a combination of jojoba, macadamia and olive esters which mimic the skin’s surface lipids when at optimum health and youth (typically 22 years)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Provides a youthful-looking, glowing complexion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CC9900"/>
                </a:solidFill>
              </a:rPr>
              <a:t>Improves skin’s appearance </a:t>
            </a:r>
            <a:endParaRPr lang="en-US" sz="2200" dirty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CC9900"/>
                </a:solidFill>
              </a:rPr>
              <a:t>Hydrates skin significantly better than common emollients</a:t>
            </a:r>
          </a:p>
          <a:p>
            <a:pPr algn="l"/>
            <a:r>
              <a:rPr lang="en-US" dirty="0">
                <a:solidFill>
                  <a:srgbClr val="CC9900"/>
                </a:solidFill>
                <a:hlinkClick r:id="rId5"/>
              </a:rPr>
              <a:t>http://www.lipids22.com/</a:t>
            </a:r>
            <a:endParaRPr lang="en-US" dirty="0">
              <a:solidFill>
                <a:srgbClr val="CC99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algn="l"/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9" y="223871"/>
            <a:ext cx="6950323" cy="9484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age Moisturiz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5" y="387684"/>
            <a:ext cx="16558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536" y="4438248"/>
            <a:ext cx="6685401" cy="3273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101" y="1152288"/>
            <a:ext cx="9144000" cy="1563255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dirty="0" err="1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Vérage</a:t>
            </a:r>
            <a:r>
              <a:rPr lang="en-US" baseline="30000" dirty="0" smtClean="0">
                <a:solidFill>
                  <a:srgbClr val="04B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aseline="30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Moisturizer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101" y="2093023"/>
            <a:ext cx="5619890" cy="358429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Provides deep hydration and skin nourishment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Reduces the visible signs of aging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Promotes an ideal moisture balance in skin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Light, non-greasy moisturizer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C9900"/>
                </a:solidFill>
              </a:rPr>
              <a:t>Absorbs quickly but hydrates deeply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7200" dirty="0">
              <a:solidFill>
                <a:srgbClr val="CC9900"/>
              </a:solidFill>
            </a:endParaRPr>
          </a:p>
          <a:p>
            <a:pPr algn="l"/>
            <a:r>
              <a:rPr lang="en-US" dirty="0">
                <a:solidFill>
                  <a:srgbClr val="CC9900"/>
                </a:solidFill>
              </a:rPr>
              <a:t>     </a:t>
            </a: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CC99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1" y="147340"/>
            <a:ext cx="3881687" cy="10427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dōTERRA Holdings, LLC. Unauthorized duplication prohibited.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603</Words>
  <Application>Microsoft Office PowerPoint</Application>
  <PresentationFormat>Widescreen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Introducing A completely natural and highly effective skin care line… </vt:lpstr>
      <vt:lpstr>Vérage™ (True Earth) </vt:lpstr>
      <vt:lpstr>Vérage™ </vt:lpstr>
      <vt:lpstr>Vérage™ Cleanser </vt:lpstr>
      <vt:lpstr>Vérage™ Cleanser </vt:lpstr>
      <vt:lpstr>Vérage™ Toner </vt:lpstr>
      <vt:lpstr>Vérage™ Toner </vt:lpstr>
      <vt:lpstr>Vérage™ Immortelle Hydrating Serum  </vt:lpstr>
      <vt:lpstr>Vérage™ Moisturizer </vt:lpstr>
      <vt:lpstr>Vérage™ Moisturizer </vt:lpstr>
      <vt:lpstr>Vérage™ Preservative System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dōTERRA Skin Care</dc:title>
  <dc:creator>AJohnson</dc:creator>
  <cp:lastModifiedBy>Johnson, Amy</cp:lastModifiedBy>
  <cp:revision>74</cp:revision>
  <cp:lastPrinted>2014-09-10T18:57:48Z</cp:lastPrinted>
  <dcterms:created xsi:type="dcterms:W3CDTF">2014-08-20T01:42:27Z</dcterms:created>
  <dcterms:modified xsi:type="dcterms:W3CDTF">2015-04-20T16:49:50Z</dcterms:modified>
</cp:coreProperties>
</file>